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 Slab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Source Sans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7248B71-6F68-44D1-90AF-EA43936F3322}">
  <a:tblStyle styleId="{87248B71-6F68-44D1-90AF-EA43936F33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46" Type="http://schemas.openxmlformats.org/officeDocument/2006/relationships/font" Target="fonts/SourceSansPro-bold.fntdata"/><Relationship Id="rId23" Type="http://schemas.openxmlformats.org/officeDocument/2006/relationships/slide" Target="slides/slide17.xml"/><Relationship Id="rId45" Type="http://schemas.openxmlformats.org/officeDocument/2006/relationships/font" Target="fonts/SourceSans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SourceSansPro-boldItalic.fntdata"/><Relationship Id="rId25" Type="http://schemas.openxmlformats.org/officeDocument/2006/relationships/slide" Target="slides/slide19.xml"/><Relationship Id="rId47" Type="http://schemas.openxmlformats.org/officeDocument/2006/relationships/font" Target="fonts/SourceSansPr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Slab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s.gartner.com/martin-kihn/how-to-build-a-recommender-system-in-python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ataconomy.com/an-introduction-to-recommendation-engine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86e3362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86e336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fd13c4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fd13c4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e62b91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e62b91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4990fde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4990fde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4990fd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4990fd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in a brick and mortar store, when we go to a book store...the best sellers, or the most popular items will be list first in 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sales govern the selling choices.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difference between brick and mortar stores and the online stores can be explained by something called the long tail phenomenon.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physical stores only provide with the popular items, while online world provides all items,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in the online world, there is a need of recommendations.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example of hotel towel reuse.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fd13c4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5fd13c4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4990fde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4990fde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features of both products as well as users in order to predict whether a user will like a product or not.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fd13c4c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fd13c4c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4990fd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4990fd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e62b91d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e62b91d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e62b91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e62b91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586e3362_0_2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586e336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e62b91d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e62b91d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e62b91d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e62b91d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fd13c4c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fd13c4c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e62b91d2_0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e62b91d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~100 million ratings….what if all the data is stored in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matrix has nearly 8Billion entries (8.5 billion),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which only 100M are non zero ratings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70672a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70672a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 users and movies in to a set of latent factors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http://spark-mooc.github.io/web-assets/images/matrix_factorization.png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fd13c4c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5fd13c4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 users and movies in to a set of latent factors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http://spark-mooc.github.io/web-assets/images/matrix_factorization.png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4990fde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4990fde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Relationship between Precision Recall and ROC curves: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. ACM, 2006.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fd13c4c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fd13c4c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Precision Recall and ROC curves: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ACM, 2006.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e62b91d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5e62b91d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1)The mean absolute error (MAE) is a measure of the deviation of recommendations from their true user-specified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e62b91d2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e62b91d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586e3362_0_2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586e336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http://blogs.gartner.com/martin-kihn/how-to-build-a-recommender-system-in-python/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Relevance is at the heart of modern marketing. One-to-one relevance is the worry bead of all multichannel campaign management, mar-tech, ad-tech, mad-tech and digital marketing hub platforms. User-level personalization is where we all want to go and recommendation engines are one of the best early examples of how this can work.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e62b91d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e62b91d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70672a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70672a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e62b91d2_0_3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5e62b91d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43aa50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43aa50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4990fd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4990fd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4990fd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4990fd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4990fd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4990fd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4990fd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4990fd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43aa5025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43aa502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http://dataconomy.com/an-introduction-to-recommendation-engines/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A recommender system creates a matching between users and items and exploits the similarity between users/items to make recommendations. (Give examples of similarity) (Then go back in the slides.)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700185" y="1020263"/>
            <a:ext cx="5807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>
            <a:off x="6897625" y="4649963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7454375" y="422910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8827727" y="3448165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8677050" y="4933406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2972225" y="47505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579635" y="253010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311843" y="59363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626322" y="1004904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8104500" y="3722325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803950" y="4240992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96310" y="1493168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738050" y="203491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71659" y="1878364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271584" y="356119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7729213" y="4595578"/>
            <a:ext cx="2538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74" name="Google Shape;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-1"/>
            <a:ext cx="68490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215300" y="18760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76" name="Google Shape;76;p16"/>
          <p:cNvGrpSpPr/>
          <p:nvPr/>
        </p:nvGrpSpPr>
        <p:grpSpPr>
          <a:xfrm>
            <a:off x="3593400" y="805714"/>
            <a:ext cx="1957200" cy="819900"/>
            <a:chOff x="3593400" y="1760085"/>
            <a:chExt cx="1957200" cy="1093200"/>
          </a:xfrm>
        </p:grpSpPr>
        <p:sp>
          <p:nvSpPr>
            <p:cNvPr id="77" name="Google Shape;77;p16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" name="Google Shape;80;p16"/>
          <p:cNvCxnSpPr>
            <a:endCxn id="78" idx="1"/>
          </p:cNvCxnSpPr>
          <p:nvPr/>
        </p:nvCxnSpPr>
        <p:spPr>
          <a:xfrm>
            <a:off x="3742095" y="653985"/>
            <a:ext cx="443400" cy="27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/>
          <p:nvPr/>
        </p:nvCxnSpPr>
        <p:spPr>
          <a:xfrm rot="10800000">
            <a:off x="4114800" y="202414"/>
            <a:ext cx="457200" cy="603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flipH="1" rot="10800000">
            <a:off x="4749075" y="564919"/>
            <a:ext cx="95100" cy="261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oo.gl/ehBnhf" TargetMode="External"/><Relationship Id="rId4" Type="http://schemas.openxmlformats.org/officeDocument/2006/relationships/hyperlink" Target="https://github.com/dvysardana/RecommenderSystems_PyData_201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31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5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vysardana/RecommenderSystems_PyData_2016" TargetMode="External"/><Relationship Id="rId4" Type="http://schemas.openxmlformats.org/officeDocument/2006/relationships/hyperlink" Target="https://goo.gl/kVnNKf" TargetMode="External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mmds.org" TargetMode="External"/><Relationship Id="rId4" Type="http://schemas.openxmlformats.org/officeDocument/2006/relationships/hyperlink" Target="https://www.coursera.org/learn/ml-recommenders" TargetMode="External"/><Relationship Id="rId5" Type="http://schemas.openxmlformats.org/officeDocument/2006/relationships/hyperlink" Target="https://www.coursera.org/learn/recommender-system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ctrTitle"/>
          </p:nvPr>
        </p:nvSpPr>
        <p:spPr>
          <a:xfrm>
            <a:off x="813575" y="269125"/>
            <a:ext cx="69654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Recommender Systems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Using Python</a:t>
            </a:r>
            <a:endParaRPr sz="4800"/>
          </a:p>
        </p:txBody>
      </p:sp>
      <p:sp>
        <p:nvSpPr>
          <p:cNvPr id="107" name="Google Shape;107;p24"/>
          <p:cNvSpPr txBox="1"/>
          <p:nvPr/>
        </p:nvSpPr>
        <p:spPr>
          <a:xfrm>
            <a:off x="310350" y="2575300"/>
            <a:ext cx="85233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Aug 12</a:t>
            </a: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, 2016</a:t>
            </a:r>
            <a:endParaRPr sz="3600">
              <a:solidFill>
                <a:srgbClr val="27AA9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Slides: </a:t>
            </a:r>
            <a:r>
              <a:rPr lang="en" sz="3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https://goo.gl/ehBnhf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Notebook: </a:t>
            </a:r>
            <a:r>
              <a:rPr lang="en" sz="3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https://github.com/dvysardana/RecommenderSystems_PyData_2016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5008800" y="4898274"/>
            <a:ext cx="4135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Slides by Divya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ctrTitle"/>
          </p:nvPr>
        </p:nvSpPr>
        <p:spPr>
          <a:xfrm>
            <a:off x="1494575" y="-6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82" name="Google Shape;182;p33"/>
          <p:cNvSpPr txBox="1"/>
          <p:nvPr>
            <p:ph idx="1" type="subTitle"/>
          </p:nvPr>
        </p:nvSpPr>
        <p:spPr>
          <a:xfrm>
            <a:off x="1145125" y="1019875"/>
            <a:ext cx="7583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users and matching items the following cases: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a.) LinkedIn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b.) Facebook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c.) Amazon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.) Netflix</a:t>
            </a:r>
            <a:endParaRPr/>
          </a:p>
        </p:txBody>
      </p:sp>
      <p:sp>
        <p:nvSpPr>
          <p:cNvPr id="183" name="Google Shape;183;p33"/>
          <p:cNvSpPr txBox="1"/>
          <p:nvPr/>
        </p:nvSpPr>
        <p:spPr>
          <a:xfrm>
            <a:off x="3425125" y="2066725"/>
            <a:ext cx="3311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jobs)</a:t>
            </a:r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3425125" y="2529900"/>
            <a:ext cx="4083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Users: members, Items: members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/>
          </a:p>
        </p:txBody>
      </p:sp>
      <p:sp>
        <p:nvSpPr>
          <p:cNvPr id="185" name="Google Shape;185;p33"/>
          <p:cNvSpPr txBox="1"/>
          <p:nvPr/>
        </p:nvSpPr>
        <p:spPr>
          <a:xfrm>
            <a:off x="3425125" y="299307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products, e.g., books)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425125" y="340962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movies, TV shows)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50" y="1927125"/>
            <a:ext cx="605187" cy="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6" y="2399050"/>
            <a:ext cx="374607" cy="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98" y="2913673"/>
            <a:ext cx="374600" cy="3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50" y="3376850"/>
            <a:ext cx="605175" cy="37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975" y="1236890"/>
            <a:ext cx="1743075" cy="268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00" y="1249775"/>
            <a:ext cx="17430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6335400" y="1146050"/>
            <a:ext cx="25581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 1988, a British mountain climber named Joe Simpson wrote a book called Touching the Void, a harrowing account of near death in the Peruvian Andes. It got good reviews, only a modest success, it was soon forgotten. Then, a decade later, a strange thing happened. Jon Krakauer wrote Into Thin Air, another book about a mountain-climbing tragedy, which became a publishing sensation. Suddently, Touching the Void started to sell again.”...The Long Tail by Chris Anderson</a:t>
            </a:r>
            <a:endParaRPr/>
          </a:p>
        </p:txBody>
      </p:sp>
      <p:sp>
        <p:nvSpPr>
          <p:cNvPr id="198" name="Google Shape;198;p34"/>
          <p:cNvSpPr txBox="1"/>
          <p:nvPr>
            <p:ph type="ctrTitle"/>
          </p:nvPr>
        </p:nvSpPr>
        <p:spPr>
          <a:xfrm>
            <a:off x="684250" y="-389650"/>
            <a:ext cx="750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Power of Recommendations: </a:t>
            </a:r>
            <a:r>
              <a:rPr lang="en" sz="2400"/>
              <a:t>A Success story</a:t>
            </a:r>
            <a:endParaRPr sz="2400"/>
          </a:p>
        </p:txBody>
      </p:sp>
      <p:sp>
        <p:nvSpPr>
          <p:cNvPr id="199" name="Google Shape;199;p34"/>
          <p:cNvSpPr txBox="1"/>
          <p:nvPr/>
        </p:nvSpPr>
        <p:spPr>
          <a:xfrm>
            <a:off x="476775" y="406830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Published in 1988</a:t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3320975" y="41141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Published in 1996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Building a Recommender System</a:t>
            </a:r>
            <a:endParaRPr/>
          </a:p>
        </p:txBody>
      </p:sp>
      <p:sp>
        <p:nvSpPr>
          <p:cNvPr id="206" name="Google Shape;206;p35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ctrTitle"/>
          </p:nvPr>
        </p:nvSpPr>
        <p:spPr>
          <a:xfrm>
            <a:off x="79100" y="-4171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0: Popularity based Recommender System</a:t>
            </a:r>
            <a:endParaRPr sz="2400"/>
          </a:p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216575" y="1205636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Recommend items viewed/purchased by most people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Recommendations: Ranked list of items by their purchase count</a:t>
            </a:r>
            <a:endParaRPr sz="14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63" y="1792550"/>
            <a:ext cx="3918400" cy="2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5" y="1792550"/>
            <a:ext cx="4406525" cy="24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20" name="Google Shape;220;p37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true of a popularity based recommender system?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" name="Google Shape;221;p37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{87248B71-6F68-44D1-90AF-EA43936F3322}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generate Personalized Recommendations?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Context (Eg. time of day)?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User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Item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Purchase History?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it Scalable?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6378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8509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43141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900" y="224994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7" y="31020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7" y="3476487"/>
            <a:ext cx="266175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ctrTitle"/>
          </p:nvPr>
        </p:nvSpPr>
        <p:spPr>
          <a:xfrm>
            <a:off x="280775" y="-20663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1: Classification Model</a:t>
            </a:r>
            <a:endParaRPr sz="2400"/>
          </a:p>
        </p:txBody>
      </p:sp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164300" y="1136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features of both products as well as users in order to predict whether a user will like a product or not.</a:t>
            </a:r>
            <a:endParaRPr sz="1400"/>
          </a:p>
        </p:txBody>
      </p:sp>
      <p:sp>
        <p:nvSpPr>
          <p:cNvPr id="234" name="Google Shape;234;p38"/>
          <p:cNvSpPr/>
          <p:nvPr/>
        </p:nvSpPr>
        <p:spPr>
          <a:xfrm>
            <a:off x="779325" y="1943700"/>
            <a:ext cx="1934700" cy="245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(Eg. Age, Gender)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Features (Eg. cost, quality)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History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3594025" y="2924750"/>
            <a:ext cx="1091100" cy="348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2732200" y="3043925"/>
            <a:ext cx="8526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4685125" y="3043925"/>
            <a:ext cx="7425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4685125" y="3190625"/>
            <a:ext cx="1091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Like/Not like</a:t>
            </a:r>
            <a:endParaRPr/>
          </a:p>
        </p:txBody>
      </p:sp>
      <p:sp>
        <p:nvSpPr>
          <p:cNvPr id="239" name="Google Shape;239;p38"/>
          <p:cNvSpPr txBox="1"/>
          <p:nvPr/>
        </p:nvSpPr>
        <p:spPr>
          <a:xfrm>
            <a:off x="6469450" y="3086325"/>
            <a:ext cx="25305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is difficult to collect high quality information about products and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150" y="1583682"/>
            <a:ext cx="1114219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50" y="3676500"/>
            <a:ext cx="1410880" cy="1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true of a Classification model based recommender system?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" name="Google Shape;248;p39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{87248B71-6F68-44D1-90AF-EA43936F3322}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generate Personalized Recommendations?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Context (Eg. time of day)?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User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Item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Purchase History?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it Scalable?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6378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8509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3" y="431417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2464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05695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476025"/>
            <a:ext cx="266175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ctrTitle"/>
          </p:nvPr>
        </p:nvSpPr>
        <p:spPr>
          <a:xfrm>
            <a:off x="0" y="0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2: Nearest neighbor Collaborative Filtering</a:t>
            </a:r>
            <a:endParaRPr sz="2400"/>
          </a:p>
        </p:txBody>
      </p:sp>
      <p:sp>
        <p:nvSpPr>
          <p:cNvPr id="260" name="Google Shape;260;p40"/>
          <p:cNvSpPr txBox="1"/>
          <p:nvPr>
            <p:ph idx="1" type="subTitle"/>
          </p:nvPr>
        </p:nvSpPr>
        <p:spPr>
          <a:xfrm>
            <a:off x="4911825" y="522300"/>
            <a:ext cx="8457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Item-based Collaborative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Recommend items that are </a:t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similar to the items the user </a:t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bought.</a:t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Similarity is based upon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co-occurence of purchases.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“Items A and B were </a:t>
            </a:r>
            <a:endParaRPr sz="1800">
              <a:solidFill>
                <a:srgbClr val="9800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  purchased by both users </a:t>
            </a:r>
            <a:endParaRPr sz="1800">
              <a:solidFill>
                <a:srgbClr val="9800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  x and y, so they are similar.”</a:t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76" y="1969500"/>
            <a:ext cx="3960324" cy="22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0" y="466975"/>
            <a:ext cx="46350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User-based Collaborative Filtering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users who have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similar taste of products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the current user.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is based upon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in users’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purchasing behaviour.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“User x is similar to user y </a:t>
            </a:r>
            <a:endParaRPr sz="18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because both purchased </a:t>
            </a:r>
            <a:endParaRPr sz="18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 A, B and C.”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2414350" y="3656100"/>
            <a:ext cx="93465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Fig. Source: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http://www.salemmarafi.com/code/collaborative-filtering-with-python/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An Example (People who bought this also bought)</a:t>
            </a:r>
            <a:endParaRPr sz="2400"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72" name="Google Shape;272;p41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3" name="Google Shape;273;p41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4" name="Google Shape;274;p41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75" name="Google Shape;275;p41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76" name="Google Shape;276;p41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77" name="Google Shape;277;p41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8" name="Google Shape;278;p41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9" name="Google Shape;279;p41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80" name="Google Shape;280;p41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81" name="Google Shape;281;p41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82" name="Google Shape;282;p41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83" name="Google Shape;283;p41"/>
          <p:cNvSpPr txBox="1"/>
          <p:nvPr/>
        </p:nvSpPr>
        <p:spPr>
          <a:xfrm>
            <a:off x="494750" y="3565725"/>
            <a:ext cx="73698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Example source: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https://www.mapr.com/blog/inside-look-at-components-of-recommendation-engine</a:t>
            </a:r>
            <a:endParaRPr sz="900"/>
          </a:p>
        </p:txBody>
      </p:sp>
      <p:sp>
        <p:nvSpPr>
          <p:cNvPr id="284" name="Google Shape;284;p41"/>
          <p:cNvSpPr txBox="1"/>
          <p:nvPr/>
        </p:nvSpPr>
        <p:spPr>
          <a:xfrm>
            <a:off x="1118600" y="1170875"/>
            <a:ext cx="2238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4125"/>
                </a:solidFill>
              </a:rPr>
              <a:t>History Matrix</a:t>
            </a:r>
            <a:endParaRPr b="1">
              <a:solidFill>
                <a:srgbClr val="CC4125"/>
              </a:solidFill>
            </a:endParaRPr>
          </a:p>
        </p:txBody>
      </p:sp>
      <p:sp>
        <p:nvSpPr>
          <p:cNvPr id="285" name="Google Shape;285;p41"/>
          <p:cNvSpPr/>
          <p:nvPr/>
        </p:nvSpPr>
        <p:spPr>
          <a:xfrm>
            <a:off x="4693975" y="2550850"/>
            <a:ext cx="32514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4960663" y="4577325"/>
            <a:ext cx="298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Bob’s Recommendations= [C, B]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Effect of popular items</a:t>
            </a:r>
            <a:endParaRPr sz="2400"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95" name="Google Shape;295;p42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96" name="Google Shape;296;p42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97" name="Google Shape;297;p42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98" name="Google Shape;298;p42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99" name="Google Shape;299;p42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00" name="Google Shape;300;p42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01" name="Google Shape;301;p42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02" name="Google Shape;302;p42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03" name="Google Shape;303;p42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04" name="Google Shape;304;p42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05" name="Google Shape;305;p42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675" y="1636825"/>
            <a:ext cx="524375" cy="75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225" y="2527189"/>
            <a:ext cx="503025" cy="72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100,000</a:t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4693975" y="2550850"/>
            <a:ext cx="44013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>
            <a:off x="483025" y="343269"/>
            <a:ext cx="6636600" cy="7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/>
              <a:t>Outline</a:t>
            </a:r>
            <a:endParaRPr sz="6800"/>
          </a:p>
        </p:txBody>
      </p:sp>
      <p:sp>
        <p:nvSpPr>
          <p:cNvPr id="114" name="Google Shape;114;p25"/>
          <p:cNvSpPr txBox="1"/>
          <p:nvPr>
            <p:ph idx="4294967295" type="ctrTitle"/>
          </p:nvPr>
        </p:nvSpPr>
        <p:spPr>
          <a:xfrm>
            <a:off x="578325" y="1536069"/>
            <a:ext cx="7776900" cy="29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Why Recommender Systems?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Examples of Recommender Systems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build a Recommender System?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lphaLcPeriod"/>
            </a:pPr>
            <a:r>
              <a:rPr lang="en" sz="1800">
                <a:solidFill>
                  <a:schemeClr val="accent1"/>
                </a:solidFill>
              </a:rPr>
              <a:t>Popularity based</a:t>
            </a:r>
            <a:endParaRPr sz="1800">
              <a:solidFill>
                <a:schemeClr val="accen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Classification based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Collaborative Filtering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romanLcPeriod"/>
            </a:pPr>
            <a:r>
              <a:rPr lang="en" sz="1800">
                <a:solidFill>
                  <a:schemeClr val="accent1"/>
                </a:solidFill>
              </a:rPr>
              <a:t>Nearest Neighbor</a:t>
            </a:r>
            <a:endParaRPr sz="1800">
              <a:solidFill>
                <a:schemeClr val="accent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/>
              <a:t>Matrix Factorization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Evaluation of Recommender Systems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Normalize co-occurence matrix</a:t>
            </a:r>
            <a:endParaRPr sz="2400"/>
          </a:p>
        </p:txBody>
      </p:sp>
      <p:sp>
        <p:nvSpPr>
          <p:cNvPr id="316" name="Google Shape;316;p43"/>
          <p:cNvSpPr txBox="1"/>
          <p:nvPr>
            <p:ph idx="1" type="subTitle"/>
          </p:nvPr>
        </p:nvSpPr>
        <p:spPr>
          <a:xfrm>
            <a:off x="206375" y="98366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Normalize by Popularity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Jaccard similarity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-Number of users common for i and j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Number of users for either i or j</a:t>
            </a:r>
            <a:endParaRPr sz="1800"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19" name="Google Shape;319;p43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20" name="Google Shape;320;p43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21" name="Google Shape;321;p43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22" name="Google Shape;322;p43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23" name="Google Shape;323;p43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100,000</a:t>
            </a:r>
            <a:endParaRPr/>
          </a:p>
        </p:txBody>
      </p:sp>
      <p:cxnSp>
        <p:nvCxnSpPr>
          <p:cNvPr id="326" name="Google Shape;326;p43"/>
          <p:cNvCxnSpPr/>
          <p:nvPr/>
        </p:nvCxnSpPr>
        <p:spPr>
          <a:xfrm flipH="1">
            <a:off x="5780900" y="3995450"/>
            <a:ext cx="283500" cy="2346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7" name="Google Shape;327;p43"/>
          <p:cNvGrpSpPr/>
          <p:nvPr/>
        </p:nvGrpSpPr>
        <p:grpSpPr>
          <a:xfrm>
            <a:off x="6567175" y="2835775"/>
            <a:ext cx="682100" cy="297925"/>
            <a:chOff x="6567175" y="2835775"/>
            <a:chExt cx="682100" cy="297925"/>
          </a:xfrm>
        </p:grpSpPr>
        <p:cxnSp>
          <p:nvCxnSpPr>
            <p:cNvPr id="328" name="Google Shape;328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" name="Google Shape;329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3</a:t>
              </a:r>
              <a:endParaRPr b="1"/>
            </a:p>
          </p:txBody>
        </p:sp>
      </p:grpSp>
      <p:grpSp>
        <p:nvGrpSpPr>
          <p:cNvPr id="330" name="Google Shape;330;p43"/>
          <p:cNvGrpSpPr/>
          <p:nvPr/>
        </p:nvGrpSpPr>
        <p:grpSpPr>
          <a:xfrm>
            <a:off x="7348350" y="2835775"/>
            <a:ext cx="682100" cy="297925"/>
            <a:chOff x="6567175" y="2835775"/>
            <a:chExt cx="682100" cy="297925"/>
          </a:xfrm>
        </p:grpSpPr>
        <p:cxnSp>
          <p:nvCxnSpPr>
            <p:cNvPr id="331" name="Google Shape;331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" name="Google Shape;332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</p:grpSp>
      <p:grpSp>
        <p:nvGrpSpPr>
          <p:cNvPr id="333" name="Google Shape;333;p43"/>
          <p:cNvGrpSpPr/>
          <p:nvPr/>
        </p:nvGrpSpPr>
        <p:grpSpPr>
          <a:xfrm>
            <a:off x="5883338" y="3317963"/>
            <a:ext cx="682100" cy="297925"/>
            <a:chOff x="6567175" y="2835775"/>
            <a:chExt cx="682100" cy="297925"/>
          </a:xfrm>
        </p:grpSpPr>
        <p:cxnSp>
          <p:nvCxnSpPr>
            <p:cNvPr id="334" name="Google Shape;334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5" name="Google Shape;335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3</a:t>
              </a:r>
              <a:endParaRPr b="1"/>
            </a:p>
          </p:txBody>
        </p:sp>
      </p:grpSp>
      <p:grpSp>
        <p:nvGrpSpPr>
          <p:cNvPr id="336" name="Google Shape;336;p43"/>
          <p:cNvGrpSpPr/>
          <p:nvPr/>
        </p:nvGrpSpPr>
        <p:grpSpPr>
          <a:xfrm>
            <a:off x="7348350" y="3339800"/>
            <a:ext cx="682100" cy="297925"/>
            <a:chOff x="6567175" y="2835775"/>
            <a:chExt cx="682100" cy="297925"/>
          </a:xfrm>
        </p:grpSpPr>
        <p:cxnSp>
          <p:nvCxnSpPr>
            <p:cNvPr id="337" name="Google Shape;337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8" name="Google Shape;338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</p:grpSp>
      <p:sp>
        <p:nvSpPr>
          <p:cNvPr id="339" name="Google Shape;339;p43"/>
          <p:cNvSpPr txBox="1"/>
          <p:nvPr/>
        </p:nvSpPr>
        <p:spPr>
          <a:xfrm>
            <a:off x="5932025" y="3972950"/>
            <a:ext cx="489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grpSp>
        <p:nvGrpSpPr>
          <p:cNvPr id="340" name="Google Shape;340;p43"/>
          <p:cNvGrpSpPr/>
          <p:nvPr/>
        </p:nvGrpSpPr>
        <p:grpSpPr>
          <a:xfrm>
            <a:off x="6567175" y="3932113"/>
            <a:ext cx="682100" cy="297925"/>
            <a:chOff x="6567175" y="2835775"/>
            <a:chExt cx="682100" cy="297925"/>
          </a:xfrm>
        </p:grpSpPr>
        <p:cxnSp>
          <p:nvCxnSpPr>
            <p:cNvPr id="341" name="Google Shape;341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" name="Google Shape;342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</p:grpSp>
      <p:cxnSp>
        <p:nvCxnSpPr>
          <p:cNvPr id="343" name="Google Shape;343;p43"/>
          <p:cNvCxnSpPr/>
          <p:nvPr/>
        </p:nvCxnSpPr>
        <p:spPr>
          <a:xfrm>
            <a:off x="381350" y="2167625"/>
            <a:ext cx="33834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4" name="Google Shape;344;p43"/>
          <p:cNvGrpSpPr/>
          <p:nvPr/>
        </p:nvGrpSpPr>
        <p:grpSpPr>
          <a:xfrm>
            <a:off x="8110125" y="3030175"/>
            <a:ext cx="1034000" cy="297925"/>
            <a:chOff x="6567175" y="2835775"/>
            <a:chExt cx="1034000" cy="297925"/>
          </a:xfrm>
        </p:grpSpPr>
        <p:cxnSp>
          <p:nvCxnSpPr>
            <p:cNvPr id="345" name="Google Shape;345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" name="Google Shape;346;p43"/>
            <p:cNvSpPr txBox="1"/>
            <p:nvPr/>
          </p:nvSpPr>
          <p:spPr>
            <a:xfrm>
              <a:off x="6760275" y="2854100"/>
              <a:ext cx="8409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100,002</a:t>
              </a:r>
              <a:endParaRPr b="1"/>
            </a:p>
          </p:txBody>
        </p:sp>
      </p:grpSp>
      <p:sp>
        <p:nvSpPr>
          <p:cNvPr id="347" name="Google Shape;347;p43"/>
          <p:cNvSpPr/>
          <p:nvPr/>
        </p:nvSpPr>
        <p:spPr>
          <a:xfrm>
            <a:off x="4693975" y="2550850"/>
            <a:ext cx="44013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50" y="2550838"/>
            <a:ext cx="28003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Effect of multiple items</a:t>
            </a:r>
            <a:endParaRPr sz="2400"/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/>
        </p:nvSpPr>
        <p:spPr>
          <a:xfrm>
            <a:off x="4603600" y="2720663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56" name="Google Shape;356;p44"/>
          <p:cNvSpPr txBox="1"/>
          <p:nvPr/>
        </p:nvSpPr>
        <p:spPr>
          <a:xfrm>
            <a:off x="4603600" y="2306263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57" name="Google Shape;357;p44"/>
          <p:cNvSpPr txBox="1"/>
          <p:nvPr/>
        </p:nvSpPr>
        <p:spPr>
          <a:xfrm>
            <a:off x="1746800" y="35656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58" name="Google Shape;358;p44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59" name="Google Shape;359;p44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60" name="Google Shape;360;p44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61" name="Google Shape;361;p44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62" name="Google Shape;362;p44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63" name="Google Shape;363;p44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650" y="3386700"/>
            <a:ext cx="479100" cy="723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Google Shape;365;p44"/>
          <p:cNvGraphicFramePr/>
          <p:nvPr/>
        </p:nvGraphicFramePr>
        <p:xfrm>
          <a:off x="4983225" y="230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{87248B71-6F68-44D1-90AF-EA43936F3322}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6" name="Google Shape;366;p44"/>
          <p:cNvSpPr txBox="1"/>
          <p:nvPr/>
        </p:nvSpPr>
        <p:spPr>
          <a:xfrm>
            <a:off x="5021825" y="1074750"/>
            <a:ext cx="40434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Rows from normalized co-occurence matrix</a:t>
            </a:r>
            <a:endParaRPr/>
          </a:p>
        </p:txBody>
      </p:sp>
      <p:graphicFrame>
        <p:nvGraphicFramePr>
          <p:cNvPr id="367" name="Google Shape;367;p44"/>
          <p:cNvGraphicFramePr/>
          <p:nvPr/>
        </p:nvGraphicFramePr>
        <p:xfrm>
          <a:off x="4983225" y="331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{87248B71-6F68-44D1-90AF-EA43936F3322}</a:tableStyleId>
              </a:tblPr>
              <a:tblGrid>
                <a:gridCol w="994475"/>
                <a:gridCol w="994475"/>
                <a:gridCol w="994475"/>
                <a:gridCol w="994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8" name="Google Shape;368;p44"/>
          <p:cNvSpPr txBox="1"/>
          <p:nvPr/>
        </p:nvSpPr>
        <p:spPr>
          <a:xfrm>
            <a:off x="2868924" y="3073138"/>
            <a:ext cx="3022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sum=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(Scores for movie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Scores for movie D)/2</a:t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5242750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70" name="Google Shape;370;p44"/>
          <p:cNvSpPr txBox="1"/>
          <p:nvPr/>
        </p:nvSpPr>
        <p:spPr>
          <a:xfrm>
            <a:off x="6257975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71" name="Google Shape;371;p44"/>
          <p:cNvSpPr txBox="1"/>
          <p:nvPr/>
        </p:nvSpPr>
        <p:spPr>
          <a:xfrm>
            <a:off x="7210100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72" name="Google Shape;372;p44"/>
          <p:cNvSpPr txBox="1"/>
          <p:nvPr/>
        </p:nvSpPr>
        <p:spPr>
          <a:xfrm>
            <a:off x="8282875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73" name="Google Shape;373;p44"/>
          <p:cNvSpPr txBox="1"/>
          <p:nvPr/>
        </p:nvSpPr>
        <p:spPr>
          <a:xfrm>
            <a:off x="3266450" y="4297675"/>
            <a:ext cx="1901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Ranked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Recommendations:</a:t>
            </a:r>
            <a:endParaRPr b="1"/>
          </a:p>
        </p:txBody>
      </p:sp>
      <p:graphicFrame>
        <p:nvGraphicFramePr>
          <p:cNvPr id="374" name="Google Shape;374;p44"/>
          <p:cNvGraphicFramePr/>
          <p:nvPr/>
        </p:nvGraphicFramePr>
        <p:xfrm>
          <a:off x="5097125" y="444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{87248B71-6F68-44D1-90AF-EA43936F3322}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5" name="Google Shape;375;p44"/>
          <p:cNvSpPr txBox="1"/>
          <p:nvPr/>
        </p:nvSpPr>
        <p:spPr>
          <a:xfrm>
            <a:off x="535665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76" name="Google Shape;376;p44"/>
          <p:cNvSpPr txBox="1"/>
          <p:nvPr/>
        </p:nvSpPr>
        <p:spPr>
          <a:xfrm>
            <a:off x="63718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77" name="Google Shape;377;p44"/>
          <p:cNvSpPr txBox="1"/>
          <p:nvPr/>
        </p:nvSpPr>
        <p:spPr>
          <a:xfrm>
            <a:off x="732400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78" name="Google Shape;378;p44"/>
          <p:cNvSpPr txBox="1"/>
          <p:nvPr/>
        </p:nvSpPr>
        <p:spPr>
          <a:xfrm>
            <a:off x="83967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000" y="3546446"/>
            <a:ext cx="308917" cy="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ctrTitle"/>
          </p:nvPr>
        </p:nvSpPr>
        <p:spPr>
          <a:xfrm>
            <a:off x="1523000" y="-26678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385" name="Google Shape;385;p45"/>
          <p:cNvSpPr txBox="1"/>
          <p:nvPr>
            <p:ph idx="1" type="subTitle"/>
          </p:nvPr>
        </p:nvSpPr>
        <p:spPr>
          <a:xfrm>
            <a:off x="1327500" y="580400"/>
            <a:ext cx="781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x itemRatings matrix of size 480,189 x 17,770, which model will you apply given the matrix is very sparse?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6" name="Google Shape;386;p45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{87248B71-6F68-44D1-90AF-EA43936F3322}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Popularity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Classification model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similarity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similarity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of the above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None of the above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390239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2714083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314574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913" y="3498358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780" y="4306450"/>
            <a:ext cx="266175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/>
        </p:nvSpPr>
        <p:spPr>
          <a:xfrm>
            <a:off x="6860600" y="2190975"/>
            <a:ext cx="10722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May be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>
            <p:ph idx="4294967295" type="ctrTitle"/>
          </p:nvPr>
        </p:nvSpPr>
        <p:spPr>
          <a:xfrm>
            <a:off x="-72150" y="541625"/>
            <a:ext cx="9310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/>
              <a:t>480,189 x 17,770</a:t>
            </a:r>
            <a:endParaRPr b="1" sz="9600"/>
          </a:p>
        </p:txBody>
      </p:sp>
      <p:sp>
        <p:nvSpPr>
          <p:cNvPr id="398" name="Google Shape;398;p46"/>
          <p:cNvSpPr txBox="1"/>
          <p:nvPr>
            <p:ph idx="4294967295" type="subTitle"/>
          </p:nvPr>
        </p:nvSpPr>
        <p:spPr>
          <a:xfrm>
            <a:off x="1197625" y="1976725"/>
            <a:ext cx="8397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the Million Dollar Matrix!!!!$$$$$$!!!!</a:t>
            </a:r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888" y="3137550"/>
            <a:ext cx="26384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>
            <a:off x="6333350" y="2761525"/>
            <a:ext cx="2691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~100 million ratings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6280250" y="3786625"/>
            <a:ext cx="27978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Only 100 million out of possible 8.5 billion ratings are non zero.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Very sparse matrix!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ctrTitle"/>
          </p:nvPr>
        </p:nvSpPr>
        <p:spPr>
          <a:xfrm>
            <a:off x="122650" y="243400"/>
            <a:ext cx="882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3: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based Collaborative Filtering (Matrix Factorization)</a:t>
            </a:r>
            <a:endParaRPr sz="2400"/>
          </a:p>
        </p:txBody>
      </p:sp>
      <p:sp>
        <p:nvSpPr>
          <p:cNvPr id="407" name="Google Shape;407;p47"/>
          <p:cNvSpPr txBox="1"/>
          <p:nvPr>
            <p:ph idx="1" type="subTitle"/>
          </p:nvPr>
        </p:nvSpPr>
        <p:spPr>
          <a:xfrm>
            <a:off x="74200" y="1478400"/>
            <a:ext cx="854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Identify latent (hidden) features from the input user x  itemRatings matrix to represent users and items as vectors in N dimensional space.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75" y="2178712"/>
            <a:ext cx="2900611" cy="255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47"/>
          <p:cNvGrpSpPr/>
          <p:nvPr/>
        </p:nvGrpSpPr>
        <p:grpSpPr>
          <a:xfrm>
            <a:off x="586900" y="2299675"/>
            <a:ext cx="1555050" cy="965650"/>
            <a:chOff x="5813300" y="1800500"/>
            <a:chExt cx="1555050" cy="965650"/>
          </a:xfrm>
        </p:grpSpPr>
        <p:cxnSp>
          <p:nvCxnSpPr>
            <p:cNvPr id="410" name="Google Shape;410;p47"/>
            <p:cNvCxnSpPr/>
            <p:nvPr/>
          </p:nvCxnSpPr>
          <p:spPr>
            <a:xfrm rot="10800000">
              <a:off x="6039650" y="2149950"/>
              <a:ext cx="1328700" cy="6162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11" name="Google Shape;41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13300" y="18005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47"/>
          <p:cNvGrpSpPr/>
          <p:nvPr/>
        </p:nvGrpSpPr>
        <p:grpSpPr>
          <a:xfrm>
            <a:off x="4804588" y="3698100"/>
            <a:ext cx="3391500" cy="897038"/>
            <a:chOff x="4804588" y="3698100"/>
            <a:chExt cx="3391500" cy="897038"/>
          </a:xfrm>
        </p:grpSpPr>
        <p:sp>
          <p:nvSpPr>
            <p:cNvPr id="413" name="Google Shape;413;p47"/>
            <p:cNvSpPr txBox="1"/>
            <p:nvPr/>
          </p:nvSpPr>
          <p:spPr>
            <a:xfrm>
              <a:off x="4804588" y="4016438"/>
              <a:ext cx="3391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New user (Known ratings): [4 5 ….3]</a:t>
              </a:r>
              <a:endParaRPr/>
            </a:p>
          </p:txBody>
        </p:sp>
        <p:pic>
          <p:nvPicPr>
            <p:cNvPr id="414" name="Google Shape;41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5625" y="36981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47"/>
          <p:cNvSpPr txBox="1"/>
          <p:nvPr/>
        </p:nvSpPr>
        <p:spPr>
          <a:xfrm>
            <a:off x="4234350" y="2664825"/>
            <a:ext cx="518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</a:t>
            </a:r>
            <a:r>
              <a:rPr lang="en" sz="1000">
                <a:solidFill>
                  <a:schemeClr val="dk1"/>
                </a:solidFill>
              </a:rPr>
              <a:t>(Serious/Escapist?) Geared towards Males or Females?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 Vector (u) =  [1.3                        2.8]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Item Vector (v) =   [2.5                      -1.9]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 txBox="1"/>
          <p:nvPr/>
        </p:nvSpPr>
        <p:spPr>
          <a:xfrm>
            <a:off x="683725" y="4654025"/>
            <a:ext cx="2734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Netflix Prize diagram (Koren et al., 2009)</a:t>
            </a:r>
            <a:endParaRPr/>
          </a:p>
        </p:txBody>
      </p:sp>
      <p:sp>
        <p:nvSpPr>
          <p:cNvPr id="417" name="Google Shape;417;p47"/>
          <p:cNvSpPr txBox="1"/>
          <p:nvPr/>
        </p:nvSpPr>
        <p:spPr>
          <a:xfrm>
            <a:off x="74200" y="4938725"/>
            <a:ext cx="877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749300" marR="76200" rtl="0" algn="l">
              <a:lnSpc>
                <a:spcPct val="122000"/>
              </a:lnSpc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ts val="900"/>
              <a:buChar char="●"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Koren, Yehuda, Robert Bell and Chris Volinsky. 2009. “Matrix Factorization Techniques for Recommender Systems.” </a:t>
            </a:r>
            <a:r>
              <a:rPr i="1" lang="en" sz="900">
                <a:solidFill>
                  <a:srgbClr val="333333"/>
                </a:solidFill>
                <a:highlight>
                  <a:srgbClr val="FFFFFF"/>
                </a:highlight>
              </a:rPr>
              <a:t>Computer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42:8.</a:t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ctrTitle"/>
          </p:nvPr>
        </p:nvSpPr>
        <p:spPr>
          <a:xfrm>
            <a:off x="114875" y="-168375"/>
            <a:ext cx="882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3: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based Collaborative Filtering (Matrix Factorization)</a:t>
            </a:r>
            <a:endParaRPr sz="2400"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050" y="2179188"/>
            <a:ext cx="3737964" cy="180043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Google Shape;424;p48"/>
          <p:cNvSpPr txBox="1"/>
          <p:nvPr/>
        </p:nvSpPr>
        <p:spPr>
          <a:xfrm>
            <a:off x="229575" y="1219600"/>
            <a:ext cx="8526900" cy="7155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Training: </a:t>
            </a:r>
            <a:r>
              <a:rPr lang="en"/>
              <a:t>Use Matrix factorization approaches (Eg. Singular value Decomposition or SVD) to split the Rating Matrix into constituent User Matrix and Item Matrix with minimum Sum of squared error (SSE).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5" name="Google Shape;425;p48"/>
          <p:cNvSpPr txBox="1"/>
          <p:nvPr/>
        </p:nvSpPr>
        <p:spPr>
          <a:xfrm>
            <a:off x="1246850" y="4307875"/>
            <a:ext cx="5770800" cy="5787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Goal:</a:t>
            </a:r>
            <a:r>
              <a:rPr lang="en">
                <a:solidFill>
                  <a:schemeClr val="dk1"/>
                </a:solidFill>
              </a:rPr>
              <a:t> Predict unknown ratings for the remaining set of movies using the learned User Matrix and Item Matrix</a:t>
            </a:r>
            <a:endParaRPr/>
          </a:p>
        </p:txBody>
      </p:sp>
      <p:sp>
        <p:nvSpPr>
          <p:cNvPr id="426" name="Google Shape;426;p48"/>
          <p:cNvSpPr txBox="1"/>
          <p:nvPr/>
        </p:nvSpPr>
        <p:spPr>
          <a:xfrm>
            <a:off x="870225" y="4843475"/>
            <a:ext cx="7824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Refer to Gower 2014 to read more about Netflix prize and SVD (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Gower, Stephen. "Netflix Prize and SVD." (2014): 1-10.</a:t>
            </a:r>
            <a:r>
              <a:rPr lang="en" sz="1000"/>
              <a:t>)</a:t>
            </a:r>
            <a:endParaRPr sz="1000"/>
          </a:p>
        </p:txBody>
      </p:sp>
      <p:sp>
        <p:nvSpPr>
          <p:cNvPr id="427" name="Google Shape;427;p48"/>
          <p:cNvSpPr txBox="1"/>
          <p:nvPr/>
        </p:nvSpPr>
        <p:spPr>
          <a:xfrm>
            <a:off x="6378875" y="1976163"/>
            <a:ext cx="2680500" cy="22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winning entry for the famed Netflix Prize had a number of SVD models including SVD++ blended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Restricted Boltzmann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Machines. Using these methods they achieved a 10 percent increase in accuracy over Netflix’s existing algorithm.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--Gower 2014</a:t>
            </a:r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114875" y="2264250"/>
            <a:ext cx="21642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nxp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U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nxn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nxp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</a:t>
            </a:r>
            <a:r>
              <a:rPr b="1" baseline="30000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pxp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34" name="Google Shape;434;p49"/>
          <p:cNvSpPr/>
          <p:nvPr/>
        </p:nvSpPr>
        <p:spPr>
          <a:xfrm>
            <a:off x="1357400" y="1599400"/>
            <a:ext cx="3840600" cy="144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9"/>
          <p:cNvSpPr/>
          <p:nvPr/>
        </p:nvSpPr>
        <p:spPr>
          <a:xfrm>
            <a:off x="1357400" y="1620450"/>
            <a:ext cx="1715100" cy="321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9"/>
          <p:cNvSpPr txBox="1"/>
          <p:nvPr/>
        </p:nvSpPr>
        <p:spPr>
          <a:xfrm>
            <a:off x="1410000" y="175972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are also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</a:t>
            </a:r>
            <a:endParaRPr/>
          </a:p>
        </p:txBody>
      </p:sp>
      <p:sp>
        <p:nvSpPr>
          <p:cNvPr id="437" name="Google Shape;437;p49"/>
          <p:cNvSpPr txBox="1"/>
          <p:nvPr/>
        </p:nvSpPr>
        <p:spPr>
          <a:xfrm>
            <a:off x="3346025" y="1688950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Irrelevant Items that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</a:t>
            </a:r>
            <a:endParaRPr/>
          </a:p>
        </p:txBody>
      </p:sp>
      <p:sp>
        <p:nvSpPr>
          <p:cNvPr id="438" name="Google Shape;438;p49"/>
          <p:cNvSpPr txBox="1"/>
          <p:nvPr/>
        </p:nvSpPr>
        <p:spPr>
          <a:xfrm>
            <a:off x="1410000" y="348257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items that are not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39" name="Google Shape;439;p49"/>
          <p:cNvSpPr txBox="1"/>
          <p:nvPr/>
        </p:nvSpPr>
        <p:spPr>
          <a:xfrm>
            <a:off x="3272350" y="35983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Precision = # of products relevant &amp; recommended / # of items recommended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exactness)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Recall = # of products relevant &amp; recommended / # of relevant items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completeness)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440" name="Google Shape;440;p49"/>
          <p:cNvSpPr/>
          <p:nvPr/>
        </p:nvSpPr>
        <p:spPr>
          <a:xfrm>
            <a:off x="1410000" y="1431050"/>
            <a:ext cx="3788100" cy="42000"/>
          </a:xfrm>
          <a:prstGeom prst="leftRightArrow">
            <a:avLst>
              <a:gd fmla="val 10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1" name="Google Shape;441;p49"/>
          <p:cNvSpPr txBox="1"/>
          <p:nvPr/>
        </p:nvSpPr>
        <p:spPr>
          <a:xfrm>
            <a:off x="1410000" y="1058575"/>
            <a:ext cx="45876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Recommendations (made on training dataset)</a:t>
            </a:r>
            <a:endParaRPr/>
          </a:p>
        </p:txBody>
      </p:sp>
      <p:sp>
        <p:nvSpPr>
          <p:cNvPr id="442" name="Google Shape;442;p49"/>
          <p:cNvSpPr/>
          <p:nvPr/>
        </p:nvSpPr>
        <p:spPr>
          <a:xfrm>
            <a:off x="1052250" y="1630975"/>
            <a:ext cx="105300" cy="321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9"/>
          <p:cNvSpPr txBox="1"/>
          <p:nvPr/>
        </p:nvSpPr>
        <p:spPr>
          <a:xfrm>
            <a:off x="178800" y="2782900"/>
            <a:ext cx="3041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set)</a:t>
            </a:r>
            <a:endParaRPr/>
          </a:p>
        </p:txBody>
      </p:sp>
      <p:pic>
        <p:nvPicPr>
          <p:cNvPr id="444" name="Google Shape;4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24" y="4219075"/>
            <a:ext cx="342450" cy="5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825" y="2558249"/>
            <a:ext cx="310913" cy="46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450" y="2425450"/>
            <a:ext cx="342450" cy="5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52" name="Google Shape;452;p50"/>
          <p:cNvSpPr txBox="1"/>
          <p:nvPr>
            <p:ph idx="1" type="subTitle"/>
          </p:nvPr>
        </p:nvSpPr>
        <p:spPr>
          <a:xfrm>
            <a:off x="2136675" y="1362275"/>
            <a:ext cx="63468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Precision Recall Curve: Evaluation of top n recommendations</a:t>
            </a:r>
            <a:endParaRPr sz="1800"/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77" y="1912481"/>
            <a:ext cx="3822772" cy="32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59" name="Google Shape;459;p51"/>
          <p:cNvSpPr txBox="1"/>
          <p:nvPr>
            <p:ph idx="1" type="subTitle"/>
          </p:nvPr>
        </p:nvSpPr>
        <p:spPr>
          <a:xfrm>
            <a:off x="2528475" y="645900"/>
            <a:ext cx="27471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Some other metrics</a:t>
            </a:r>
            <a:endParaRPr sz="2400"/>
          </a:p>
        </p:txBody>
      </p:sp>
      <p:sp>
        <p:nvSpPr>
          <p:cNvPr id="460" name="Google Shape;460;p51"/>
          <p:cNvSpPr txBox="1"/>
          <p:nvPr/>
        </p:nvSpPr>
        <p:spPr>
          <a:xfrm>
            <a:off x="294500" y="14307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Mean Absolute Error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Accuracy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ROC curve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294500" y="2767425"/>
            <a:ext cx="86181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Gunawardana, Asela, and Guy Shani. "A survey of accuracy evaluation metrics of recommendation tasks."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Journal of Machine Learning Research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10.Dec (2009): 2935-2962.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>
            <p:ph type="ctrTitle"/>
          </p:nvPr>
        </p:nvSpPr>
        <p:spPr>
          <a:xfrm>
            <a:off x="440525" y="-628725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Quiz: Comparison of Recommendation Systems</a:t>
            </a:r>
            <a:endParaRPr sz="2400"/>
          </a:p>
        </p:txBody>
      </p:sp>
      <p:graphicFrame>
        <p:nvGraphicFramePr>
          <p:cNvPr id="467" name="Google Shape;467;p52"/>
          <p:cNvGraphicFramePr/>
          <p:nvPr/>
        </p:nvGraphicFramePr>
        <p:xfrm>
          <a:off x="283875" y="13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{87248B71-6F68-44D1-90AF-EA43936F3322}</a:tableStyleId>
              </a:tblPr>
              <a:tblGrid>
                <a:gridCol w="1772025"/>
                <a:gridCol w="1772025"/>
                <a:gridCol w="1772025"/>
                <a:gridCol w="1772025"/>
                <a:gridCol w="1772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Popularity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Classification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(Nearest Neighbor-based CF)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(Matrix Factorization based CF)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Personalized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Recommendations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Uses Context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(Eg. time of day)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Features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Item Features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Purchase History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Scalable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Can handle brand new Items?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255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392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242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3940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017437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7707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41851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05" y="25452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905" y="2978362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4114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7707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5" y="25452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5" y="41851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042" y="3804375"/>
            <a:ext cx="266175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2"/>
          <p:cNvSpPr txBox="1"/>
          <p:nvPr/>
        </p:nvSpPr>
        <p:spPr>
          <a:xfrm>
            <a:off x="4705075" y="382950"/>
            <a:ext cx="4491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338" y="471292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725" y="471292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92" y="46767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750" y="4676770"/>
            <a:ext cx="251200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2"/>
          <p:cNvSpPr txBox="1"/>
          <p:nvPr>
            <p:ph idx="1" type="subTitle"/>
          </p:nvPr>
        </p:nvSpPr>
        <p:spPr>
          <a:xfrm>
            <a:off x="372950" y="510500"/>
            <a:ext cx="963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recommender model can handle brand new items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(Eg., a new released movie)?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8" name="Google Shape;488;p52"/>
          <p:cNvSpPr txBox="1"/>
          <p:nvPr/>
        </p:nvSpPr>
        <p:spPr>
          <a:xfrm>
            <a:off x="6558225" y="480775"/>
            <a:ext cx="44754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</a:rPr>
              <a:t>Cold Start Problem!</a:t>
            </a:r>
            <a:endParaRPr b="1" sz="1800">
              <a:solidFill>
                <a:srgbClr val="980000"/>
              </a:solidFill>
            </a:endParaRPr>
          </a:p>
        </p:txBody>
      </p:sp>
      <p:pic>
        <p:nvPicPr>
          <p:cNvPr id="489" name="Google Shape;4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500" y="474850"/>
            <a:ext cx="570725" cy="8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ctrTitle"/>
          </p:nvPr>
        </p:nvSpPr>
        <p:spPr>
          <a:xfrm>
            <a:off x="245925" y="545675"/>
            <a:ext cx="8606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FD8DC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Why Recommender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Systems?</a:t>
            </a:r>
            <a:endParaRPr sz="3000"/>
          </a:p>
        </p:txBody>
      </p:sp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245925" y="1705481"/>
            <a:ext cx="45507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Goal of a Recommender System: Identify products most relevant to the user (Eg. Top n offers).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0" y="2986174"/>
            <a:ext cx="3494125" cy="19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/>
        </p:nvSpPr>
        <p:spPr>
          <a:xfrm>
            <a:off x="5826225" y="48543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long tail phenomenon</a:t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338" y="2390938"/>
            <a:ext cx="3494119" cy="25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200" y="216825"/>
            <a:ext cx="3156018" cy="21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type="ctrTitle"/>
          </p:nvPr>
        </p:nvSpPr>
        <p:spPr>
          <a:xfrm>
            <a:off x="987750" y="355250"/>
            <a:ext cx="821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(Python notebook)</a:t>
            </a:r>
            <a:endParaRPr/>
          </a:p>
        </p:txBody>
      </p:sp>
      <p:sp>
        <p:nvSpPr>
          <p:cNvPr id="495" name="Google Shape;495;p53"/>
          <p:cNvSpPr txBox="1"/>
          <p:nvPr>
            <p:ph idx="1" type="subTitle"/>
          </p:nvPr>
        </p:nvSpPr>
        <p:spPr>
          <a:xfrm>
            <a:off x="1120150" y="1394175"/>
            <a:ext cx="6766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https://github.com/dvysardana/RecommenderSystems_PyData_2016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url: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https://goo.gl/kVnNKf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503" y="1609153"/>
            <a:ext cx="2730375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/>
          <p:nvPr>
            <p:ph idx="4294967295" type="ctrTitle"/>
          </p:nvPr>
        </p:nvSpPr>
        <p:spPr>
          <a:xfrm>
            <a:off x="1065250" y="684494"/>
            <a:ext cx="4298700" cy="11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Resources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 </a:t>
            </a:r>
            <a:endParaRPr b="1" sz="3600"/>
          </a:p>
        </p:txBody>
      </p:sp>
      <p:sp>
        <p:nvSpPr>
          <p:cNvPr id="502" name="Google Shape;502;p54"/>
          <p:cNvSpPr txBox="1"/>
          <p:nvPr>
            <p:ph idx="4294967295" type="subTitle"/>
          </p:nvPr>
        </p:nvSpPr>
        <p:spPr>
          <a:xfrm>
            <a:off x="66425" y="1066625"/>
            <a:ext cx="854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Book: Recommender Systems An Introduction by Dietmar Jannach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Book: Mining Massive Datasets by Jure Leskovec, Anand Rajaraman, Jeff Ullman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www.mmds.org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Recommender Systems</a:t>
            </a:r>
            <a:r>
              <a:rPr lang="en" sz="1800"/>
              <a:t>, by University of Washington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Recommender Systems</a:t>
            </a:r>
            <a:r>
              <a:rPr lang="en" sz="1800"/>
              <a:t>, by University of Minnesota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idx="4294967295" type="subTitle"/>
          </p:nvPr>
        </p:nvSpPr>
        <p:spPr>
          <a:xfrm>
            <a:off x="3114750" y="2466788"/>
            <a:ext cx="46581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Do you have</a:t>
            </a:r>
            <a:endParaRPr sz="48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any questions?</a:t>
            </a:r>
            <a:endParaRPr sz="4800">
              <a:solidFill>
                <a:srgbClr val="666666"/>
              </a:solidFill>
            </a:endParaRPr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303" y="706825"/>
            <a:ext cx="3772425" cy="19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Some Examples?</a:t>
            </a:r>
            <a:endParaRPr/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ctrTitle"/>
          </p:nvPr>
        </p:nvSpPr>
        <p:spPr>
          <a:xfrm>
            <a:off x="1467775" y="553669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Movie/TV show Recommendations</a:t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5689"/>
            <a:ext cx="9143999" cy="267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ctrTitle"/>
          </p:nvPr>
        </p:nvSpPr>
        <p:spPr>
          <a:xfrm>
            <a:off x="111800" y="-150550"/>
            <a:ext cx="8752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Recommendations</a:t>
            </a:r>
            <a:endParaRPr/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54222"/>
            <a:ext cx="4047124" cy="2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25" y="1771525"/>
            <a:ext cx="4996775" cy="3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3968375" y="1771525"/>
            <a:ext cx="4147200" cy="42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ctrTitle"/>
          </p:nvPr>
        </p:nvSpPr>
        <p:spPr>
          <a:xfrm>
            <a:off x="629400" y="0"/>
            <a:ext cx="85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 Recommendations</a:t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60" y="1210425"/>
            <a:ext cx="3337615" cy="3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25" y="2014275"/>
            <a:ext cx="41148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ctrTitle"/>
          </p:nvPr>
        </p:nvSpPr>
        <p:spPr>
          <a:xfrm>
            <a:off x="417000" y="-139400"/>
            <a:ext cx="855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Recommendations</a:t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875050"/>
            <a:ext cx="5238750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74" y="1165699"/>
            <a:ext cx="1424300" cy="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ctrTitle"/>
          </p:nvPr>
        </p:nvSpPr>
        <p:spPr>
          <a:xfrm>
            <a:off x="6092500" y="1991850"/>
            <a:ext cx="2883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FD8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Naive understanding of Recommender Systems</a:t>
            </a:r>
            <a:endParaRPr sz="2400"/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575" y="183488"/>
            <a:ext cx="1447025" cy="10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462" y="3052325"/>
            <a:ext cx="993249" cy="1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650" y="1487800"/>
            <a:ext cx="597550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462" y="145550"/>
            <a:ext cx="659936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00" y="3052324"/>
            <a:ext cx="1344109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5575" y="1487800"/>
            <a:ext cx="13441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>
            <a:off x="2168625" y="68190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2148638" y="198085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2262075" y="3545375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/>
          <p:nvPr/>
        </p:nvSpPr>
        <p:spPr>
          <a:xfrm>
            <a:off x="650225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3218200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983700" y="4672600"/>
            <a:ext cx="1933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Users</a:t>
            </a:r>
            <a:endParaRPr sz="2400"/>
          </a:p>
        </p:txBody>
      </p:sp>
      <p:sp>
        <p:nvSpPr>
          <p:cNvPr id="176" name="Google Shape;176;p32"/>
          <p:cNvSpPr txBox="1"/>
          <p:nvPr/>
        </p:nvSpPr>
        <p:spPr>
          <a:xfrm>
            <a:off x="3136575" y="4672600"/>
            <a:ext cx="25389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Matching Items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